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9F07E-7CF5-4069-A94F-2D9402AB02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8B5F66-EEF3-4C9A-8552-3565BBF32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00091-8212-4F9B-B9CE-34FEBA1C5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922E-97F7-4F23-BAAD-F859BB61D6D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6130C-3AFB-466A-A223-BE4018FC4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63EC8-5F8B-4297-A6FD-F2842F5C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987D-DA00-41F3-96D3-2E62665B2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93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402C6-98FC-48B1-BDEB-C4BC5B691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7FEEB2-3484-4F98-B04F-CB141BE6C7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34509-BA5C-429A-B42F-B70A8B8D0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922E-97F7-4F23-BAAD-F859BB61D6D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0FADA-D8A4-4E56-8081-822C3099D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01219-E3B3-407C-82E3-88F3D7446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987D-DA00-41F3-96D3-2E62665B2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1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5602FB-564D-4966-9957-81F324E476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E8E94D-432C-45FA-A014-3833028B6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EA055-9B0D-4CC4-ACA6-C1D183451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922E-97F7-4F23-BAAD-F859BB61D6D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9BAFF-1076-4DF1-834E-68157CC46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F1812-80E7-4379-90B9-6654D7C79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987D-DA00-41F3-96D3-2E62665B2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2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25DFE-1738-4419-92BD-225EE36E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08F43-D1C7-404C-9675-B4837ACB1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AE910-C0D9-4AFC-86F0-15D3BFC2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922E-97F7-4F23-BAAD-F859BB61D6D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95A74-8AE2-4DC1-B906-06A83200D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96359-315A-45B4-9FEC-A16869DE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987D-DA00-41F3-96D3-2E62665B2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6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897F6-C449-467F-B33C-B097088C2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5F21F-BF8C-44AB-ACAE-59648C78F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553C6-57C5-4B05-BB31-87722D3AB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922E-97F7-4F23-BAAD-F859BB61D6D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A245F-4B74-477D-B16C-151D84BE2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64D37-D04B-44A1-B04F-85C035AFD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987D-DA00-41F3-96D3-2E62665B2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6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35799-7A03-4A52-90FD-613D219BF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B8EEF-D521-4118-A375-2062DC2654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9131A-C8AC-4668-A788-41446339F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38797-56E7-463C-BE87-15F71DF3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922E-97F7-4F23-BAAD-F859BB61D6D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0FE98C-CC5F-499A-A619-FB62B4D1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69B033-DD1C-40AE-9DF1-72F800853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987D-DA00-41F3-96D3-2E62665B2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8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48E05-5D45-4923-AE71-DC0AE1053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9A9F10-6E1D-4302-B56A-A62C52EFF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C895B4-0758-4A44-9FD3-03231A06A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21268F-B471-4E87-AB1F-59A634FF95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D5C122-EE0D-4424-9A4C-EC913DA747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10AC66-D993-49E5-8F71-0FC450F8C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922E-97F7-4F23-BAAD-F859BB61D6D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8C6975-1447-4405-B7EF-7642CCB38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CA40A9-9B87-4DC4-B4D0-9A402509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987D-DA00-41F3-96D3-2E62665B2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88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4582B-D9E2-4025-8DCB-0C32BD54C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DA2A9D-B9F1-427C-B1A8-BEBD571F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922E-97F7-4F23-BAAD-F859BB61D6D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D33568-CD82-442F-9CE6-19FF142F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CD800-9D68-4588-A160-260827A3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987D-DA00-41F3-96D3-2E62665B2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6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723D3B-BF38-47C2-9252-F0C33BF88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922E-97F7-4F23-BAAD-F859BB61D6D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E6A91C-7019-42D4-A2C1-6FE060FCF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F3F5B3-D33A-44A9-842A-03F1A6C0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987D-DA00-41F3-96D3-2E62665B2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1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0DCAD-AFD6-47FE-A234-673BE1403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8AA8B-FDD8-48D5-AD8C-073094110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980AA7-7A76-4D07-8FCD-0BD9ECD4F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8C31A-8CCA-453B-8391-5F06912A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922E-97F7-4F23-BAAD-F859BB61D6D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076C2-415C-4498-A4C9-312FE59B3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D7406-8811-4A14-B5CE-95B351457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987D-DA00-41F3-96D3-2E62665B2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5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D972-76DA-4BFD-BFFC-E87783E30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2F9493-8401-4B0A-B582-7B8ACEB69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967D1-991C-41CA-AC9F-0AAB1E5C2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B579C-CFFA-453B-A78D-053239240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922E-97F7-4F23-BAAD-F859BB61D6D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BE9C5-4FD0-42AF-AC59-56E0F2592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D79998-435E-4949-86DC-8AE153227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987D-DA00-41F3-96D3-2E62665B2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1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25746-96B8-43B0-8F7E-96D365941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E1736-B8E0-475C-8FED-BEF7144F6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55853-F263-4DC2-A6FE-4C730FA0A1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2922E-97F7-4F23-BAAD-F859BB61D6D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759AA-563D-4775-A0B2-A1C9D4C1F6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6B482-CBF5-4201-B23C-73FEA086A0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8987D-DA00-41F3-96D3-2E62665B2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8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13195-2EAE-4828-8D73-84EF59C21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6110" y="928253"/>
            <a:ext cx="5361708" cy="1039092"/>
          </a:xfrm>
        </p:spPr>
        <p:txBody>
          <a:bodyPr>
            <a:noAutofit/>
          </a:bodyPr>
          <a:lstStyle/>
          <a:p>
            <a:r>
              <a:rPr lang="en-US" sz="3600" b="1" dirty="0"/>
              <a:t>La tape</a:t>
            </a:r>
            <a:br>
              <a:rPr lang="en-US" sz="3600" b="1" dirty="0"/>
            </a:br>
            <a:r>
              <a:rPr lang="en-US" sz="3600" b="1" dirty="0"/>
              <a:t>(Livre p.22-23)</a:t>
            </a:r>
            <a:br>
              <a:rPr lang="en-US" sz="3600" b="1" dirty="0"/>
            </a:br>
            <a:r>
              <a:rPr lang="en-US" sz="3600" b="1" dirty="0" err="1">
                <a:solidFill>
                  <a:srgbClr val="FF0000"/>
                </a:solidFill>
              </a:rPr>
              <a:t>corrigé</a:t>
            </a:r>
            <a:r>
              <a:rPr lang="en-US" sz="3600" b="1" dirty="0">
                <a:solidFill>
                  <a:srgbClr val="FF0000"/>
                </a:solidFill>
              </a:rPr>
              <a:t> (Au Coeur du </a:t>
            </a:r>
            <a:r>
              <a:rPr lang="en-US" sz="3600" b="1" dirty="0" err="1">
                <a:solidFill>
                  <a:srgbClr val="FF0000"/>
                </a:solidFill>
              </a:rPr>
              <a:t>texte</a:t>
            </a:r>
            <a:r>
              <a:rPr lang="en-US" sz="3600" b="1" dirty="0">
                <a:solidFill>
                  <a:srgbClr val="FF0000"/>
                </a:solidFill>
              </a:rPr>
              <a:t>)</a:t>
            </a:r>
            <a:br>
              <a:rPr lang="en-US" sz="3600" b="1" dirty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CDB82D-E5DD-4903-88F6-E405A1F8E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837" y="1773238"/>
            <a:ext cx="12302836" cy="165576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dirty="0"/>
              <a:t>N.1 </a:t>
            </a:r>
            <a:r>
              <a:rPr lang="en-US" sz="9600" dirty="0">
                <a:solidFill>
                  <a:srgbClr val="FF0000"/>
                </a:solidFill>
              </a:rPr>
              <a:t>a) Le </a:t>
            </a:r>
            <a:r>
              <a:rPr lang="en-US" sz="9600" dirty="0" err="1">
                <a:solidFill>
                  <a:srgbClr val="FF0000"/>
                </a:solidFill>
              </a:rPr>
              <a:t>narrateur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est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Manolito</a:t>
            </a:r>
            <a:r>
              <a:rPr lang="en-US" sz="9600" dirty="0">
                <a:solidFill>
                  <a:srgbClr val="FF0000"/>
                </a:solidFill>
              </a:rPr>
              <a:t> , il </a:t>
            </a:r>
            <a:r>
              <a:rPr lang="en-US" sz="9600" dirty="0" err="1">
                <a:solidFill>
                  <a:srgbClr val="FF0000"/>
                </a:solidFill>
              </a:rPr>
              <a:t>est</a:t>
            </a:r>
            <a:r>
              <a:rPr lang="en-US" sz="9600" dirty="0">
                <a:solidFill>
                  <a:srgbClr val="FF0000"/>
                </a:solidFill>
              </a:rPr>
              <a:t> le </a:t>
            </a:r>
            <a:r>
              <a:rPr lang="en-US" sz="9600" dirty="0" err="1">
                <a:solidFill>
                  <a:srgbClr val="FF0000"/>
                </a:solidFill>
              </a:rPr>
              <a:t>personnage</a:t>
            </a:r>
            <a:r>
              <a:rPr lang="en-US" sz="9600" dirty="0">
                <a:solidFill>
                  <a:srgbClr val="FF0000"/>
                </a:solidFill>
              </a:rPr>
              <a:t> principal du </a:t>
            </a:r>
            <a:r>
              <a:rPr lang="en-US" sz="9600" dirty="0" err="1">
                <a:solidFill>
                  <a:srgbClr val="FF0000"/>
                </a:solidFill>
              </a:rPr>
              <a:t>texte</a:t>
            </a:r>
            <a:r>
              <a:rPr lang="en-US" sz="9600" dirty="0">
                <a:solidFill>
                  <a:srgbClr val="FF0000"/>
                </a:solidFill>
              </a:rPr>
              <a:t>, il </a:t>
            </a:r>
            <a:r>
              <a:rPr lang="en-US" sz="9600" dirty="0" err="1">
                <a:solidFill>
                  <a:srgbClr val="FF0000"/>
                </a:solidFill>
              </a:rPr>
              <a:t>raconte</a:t>
            </a:r>
            <a:endParaRPr lang="en-US" sz="9600" dirty="0">
              <a:solidFill>
                <a:srgbClr val="FF0000"/>
              </a:solidFill>
            </a:endParaRPr>
          </a:p>
          <a:p>
            <a:pPr algn="l"/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sa</a:t>
            </a:r>
            <a:r>
              <a:rPr lang="en-US" sz="9600" dirty="0">
                <a:solidFill>
                  <a:srgbClr val="FF0000"/>
                </a:solidFill>
              </a:rPr>
              <a:t> propre </a:t>
            </a:r>
            <a:r>
              <a:rPr lang="en-US" sz="9600" dirty="0" err="1">
                <a:solidFill>
                  <a:srgbClr val="FF0000"/>
                </a:solidFill>
              </a:rPr>
              <a:t>histoire</a:t>
            </a:r>
            <a:r>
              <a:rPr lang="en-US" sz="9600" dirty="0">
                <a:solidFill>
                  <a:srgbClr val="FF0000"/>
                </a:solidFill>
              </a:rPr>
              <a:t>. Les indices de la 1ère </a:t>
            </a:r>
            <a:r>
              <a:rPr lang="en-US" sz="9600" dirty="0" err="1">
                <a:solidFill>
                  <a:srgbClr val="FF0000"/>
                </a:solidFill>
              </a:rPr>
              <a:t>personne</a:t>
            </a:r>
            <a:r>
              <a:rPr lang="en-US" sz="9600" dirty="0">
                <a:solidFill>
                  <a:srgbClr val="FF0000"/>
                </a:solidFill>
              </a:rPr>
              <a:t> le </a:t>
            </a:r>
            <a:r>
              <a:rPr lang="en-US" sz="9600" dirty="0" err="1">
                <a:solidFill>
                  <a:srgbClr val="FF0000"/>
                </a:solidFill>
              </a:rPr>
              <a:t>prouve</a:t>
            </a:r>
            <a:r>
              <a:rPr lang="en-US" sz="9600" dirty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sz="9600" dirty="0"/>
              <a:t>N.2</a:t>
            </a:r>
            <a:r>
              <a:rPr lang="en-US" sz="9600" dirty="0">
                <a:solidFill>
                  <a:srgbClr val="FF0000"/>
                </a:solidFill>
              </a:rPr>
              <a:t> Les </a:t>
            </a:r>
            <a:r>
              <a:rPr lang="en-US" sz="9600" dirty="0" err="1">
                <a:solidFill>
                  <a:srgbClr val="FF0000"/>
                </a:solidFill>
              </a:rPr>
              <a:t>évènements</a:t>
            </a:r>
            <a:r>
              <a:rPr lang="en-US" sz="9600" dirty="0">
                <a:solidFill>
                  <a:srgbClr val="FF0000"/>
                </a:solidFill>
              </a:rPr>
              <a:t> se </a:t>
            </a:r>
            <a:r>
              <a:rPr lang="en-US" sz="9600" dirty="0" err="1">
                <a:solidFill>
                  <a:srgbClr val="FF0000"/>
                </a:solidFill>
              </a:rPr>
              <a:t>passent</a:t>
            </a:r>
            <a:r>
              <a:rPr lang="en-US" sz="9600" dirty="0">
                <a:solidFill>
                  <a:srgbClr val="FF0000"/>
                </a:solidFill>
              </a:rPr>
              <a:t> sur les escaliers d’un </a:t>
            </a:r>
            <a:r>
              <a:rPr lang="en-US" sz="9600" dirty="0" err="1">
                <a:solidFill>
                  <a:srgbClr val="FF0000"/>
                </a:solidFill>
              </a:rPr>
              <a:t>immeuble</a:t>
            </a:r>
            <a:r>
              <a:rPr lang="en-US" sz="9600" dirty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sz="9600" dirty="0"/>
              <a:t>N.3</a:t>
            </a:r>
            <a:r>
              <a:rPr lang="en-US" sz="9600" dirty="0">
                <a:solidFill>
                  <a:srgbClr val="FF0000"/>
                </a:solidFill>
              </a:rPr>
              <a:t> Après </a:t>
            </a:r>
            <a:r>
              <a:rPr lang="en-US" sz="9600" dirty="0" err="1">
                <a:solidFill>
                  <a:srgbClr val="FF0000"/>
                </a:solidFill>
              </a:rPr>
              <a:t>une</a:t>
            </a:r>
            <a:r>
              <a:rPr lang="en-US" sz="9600" dirty="0">
                <a:solidFill>
                  <a:srgbClr val="FF0000"/>
                </a:solidFill>
              </a:rPr>
              <a:t> bonne </a:t>
            </a:r>
            <a:r>
              <a:rPr lang="en-US" sz="9600" dirty="0" err="1">
                <a:solidFill>
                  <a:srgbClr val="FF0000"/>
                </a:solidFill>
              </a:rPr>
              <a:t>partie</a:t>
            </a:r>
            <a:r>
              <a:rPr lang="en-US" sz="9600" dirty="0">
                <a:solidFill>
                  <a:srgbClr val="FF0000"/>
                </a:solidFill>
              </a:rPr>
              <a:t> de jeu, </a:t>
            </a:r>
            <a:r>
              <a:rPr lang="en-US" sz="9600" dirty="0" err="1">
                <a:solidFill>
                  <a:srgbClr val="FF0000"/>
                </a:solidFill>
              </a:rPr>
              <a:t>Manolito</a:t>
            </a:r>
            <a:r>
              <a:rPr lang="en-US" sz="9600" dirty="0">
                <a:solidFill>
                  <a:srgbClr val="FF0000"/>
                </a:solidFill>
              </a:rPr>
              <a:t>, </a:t>
            </a:r>
            <a:r>
              <a:rPr lang="en-US" sz="9600" dirty="0" err="1">
                <a:solidFill>
                  <a:srgbClr val="FF0000"/>
                </a:solidFill>
              </a:rPr>
              <a:t>en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montant</a:t>
            </a:r>
            <a:r>
              <a:rPr lang="en-US" sz="9600" dirty="0">
                <a:solidFill>
                  <a:srgbClr val="FF0000"/>
                </a:solidFill>
              </a:rPr>
              <a:t> chez </a:t>
            </a:r>
            <a:r>
              <a:rPr lang="en-US" sz="9600" dirty="0" err="1">
                <a:solidFill>
                  <a:srgbClr val="FF0000"/>
                </a:solidFill>
              </a:rPr>
              <a:t>lui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traça</a:t>
            </a:r>
            <a:r>
              <a:rPr lang="en-US" sz="9600" dirty="0">
                <a:solidFill>
                  <a:srgbClr val="FF0000"/>
                </a:solidFill>
              </a:rPr>
              <a:t> des </a:t>
            </a:r>
            <a:r>
              <a:rPr lang="en-US" sz="9600" dirty="0" err="1">
                <a:solidFill>
                  <a:srgbClr val="FF0000"/>
                </a:solidFill>
              </a:rPr>
              <a:t>lignes</a:t>
            </a:r>
            <a:endParaRPr lang="en-US" sz="9600" dirty="0">
              <a:solidFill>
                <a:srgbClr val="FF0000"/>
              </a:solidFill>
            </a:endParaRPr>
          </a:p>
          <a:p>
            <a:pPr algn="l"/>
            <a:r>
              <a:rPr lang="en-US" sz="9600" dirty="0">
                <a:solidFill>
                  <a:srgbClr val="FF0000"/>
                </a:solidFill>
              </a:rPr>
              <a:t> sur le </a:t>
            </a:r>
            <a:r>
              <a:rPr lang="en-US" sz="9600" dirty="0" err="1">
                <a:solidFill>
                  <a:srgbClr val="FF0000"/>
                </a:solidFill>
              </a:rPr>
              <a:t>mur</a:t>
            </a:r>
            <a:r>
              <a:rPr lang="en-US" sz="9600" dirty="0">
                <a:solidFill>
                  <a:srgbClr val="FF0000"/>
                </a:solidFill>
              </a:rPr>
              <a:t> de </a:t>
            </a:r>
            <a:r>
              <a:rPr lang="en-US" sz="9600" dirty="0" err="1">
                <a:solidFill>
                  <a:srgbClr val="FF0000"/>
                </a:solidFill>
              </a:rPr>
              <a:t>l’immeuble</a:t>
            </a:r>
            <a:r>
              <a:rPr lang="en-US" sz="9600" dirty="0">
                <a:solidFill>
                  <a:srgbClr val="FF0000"/>
                </a:solidFill>
              </a:rPr>
              <a:t>. Sa </a:t>
            </a:r>
            <a:r>
              <a:rPr lang="en-US" sz="9600" dirty="0" err="1">
                <a:solidFill>
                  <a:srgbClr val="FF0000"/>
                </a:solidFill>
              </a:rPr>
              <a:t>mère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ayant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découvert</a:t>
            </a:r>
            <a:r>
              <a:rPr lang="en-US" sz="9600" dirty="0">
                <a:solidFill>
                  <a:srgbClr val="FF0000"/>
                </a:solidFill>
              </a:rPr>
              <a:t> son crime, le tapa </a:t>
            </a:r>
            <a:r>
              <a:rPr lang="en-US" sz="9600" dirty="0" err="1">
                <a:solidFill>
                  <a:srgbClr val="FF0000"/>
                </a:solidFill>
              </a:rPr>
              <a:t>violemment</a:t>
            </a:r>
            <a:endParaRPr lang="en-US" sz="9600" dirty="0">
              <a:solidFill>
                <a:srgbClr val="FF0000"/>
              </a:solidFill>
            </a:endParaRPr>
          </a:p>
          <a:p>
            <a:pPr algn="l"/>
            <a:r>
              <a:rPr lang="en-US" sz="9600" dirty="0">
                <a:solidFill>
                  <a:srgbClr val="FF0000"/>
                </a:solidFill>
              </a:rPr>
              <a:t> sur la </a:t>
            </a:r>
            <a:r>
              <a:rPr lang="en-US" sz="9600" dirty="0" err="1">
                <a:solidFill>
                  <a:srgbClr val="FF0000"/>
                </a:solidFill>
              </a:rPr>
              <a:t>nuque</a:t>
            </a:r>
            <a:r>
              <a:rPr lang="en-US" sz="9600" dirty="0">
                <a:solidFill>
                  <a:srgbClr val="FF0000"/>
                </a:solidFill>
              </a:rPr>
              <a:t> , </a:t>
            </a:r>
            <a:r>
              <a:rPr lang="en-US" sz="9600" dirty="0" err="1">
                <a:solidFill>
                  <a:srgbClr val="FF0000"/>
                </a:solidFill>
              </a:rPr>
              <a:t>ce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qu’il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préfère</a:t>
            </a:r>
            <a:r>
              <a:rPr lang="en-US" sz="9600" dirty="0">
                <a:solidFill>
                  <a:srgbClr val="FF0000"/>
                </a:solidFill>
              </a:rPr>
              <a:t> à  </a:t>
            </a:r>
            <a:r>
              <a:rPr lang="en-US" sz="9600" dirty="0" err="1">
                <a:solidFill>
                  <a:srgbClr val="FF0000"/>
                </a:solidFill>
              </a:rPr>
              <a:t>ses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engueulades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interminables</a:t>
            </a:r>
            <a:r>
              <a:rPr lang="en-US" sz="9600" dirty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sz="9600" dirty="0"/>
              <a:t>N.4</a:t>
            </a:r>
            <a:r>
              <a:rPr lang="en-US" sz="9600" dirty="0">
                <a:solidFill>
                  <a:srgbClr val="FF0000"/>
                </a:solidFill>
              </a:rPr>
              <a:t> Malgré </a:t>
            </a:r>
            <a:r>
              <a:rPr lang="en-US" sz="9600" dirty="0" err="1">
                <a:solidFill>
                  <a:srgbClr val="FF0000"/>
                </a:solidFill>
              </a:rPr>
              <a:t>l’erreur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qu’il</a:t>
            </a:r>
            <a:r>
              <a:rPr lang="en-US" sz="9600" dirty="0">
                <a:solidFill>
                  <a:srgbClr val="FF0000"/>
                </a:solidFill>
              </a:rPr>
              <a:t> a </a:t>
            </a:r>
            <a:r>
              <a:rPr lang="en-US" sz="9600" dirty="0" err="1">
                <a:solidFill>
                  <a:srgbClr val="FF0000"/>
                </a:solidFill>
              </a:rPr>
              <a:t>commise</a:t>
            </a:r>
            <a:r>
              <a:rPr lang="en-US" sz="9600" dirty="0">
                <a:solidFill>
                  <a:srgbClr val="FF0000"/>
                </a:solidFill>
              </a:rPr>
              <a:t>, le </a:t>
            </a:r>
            <a:r>
              <a:rPr lang="en-US" sz="9600" dirty="0" err="1">
                <a:solidFill>
                  <a:srgbClr val="FF0000"/>
                </a:solidFill>
              </a:rPr>
              <a:t>narrateur</a:t>
            </a:r>
            <a:r>
              <a:rPr lang="en-US" sz="9600" dirty="0">
                <a:solidFill>
                  <a:srgbClr val="FF0000"/>
                </a:solidFill>
              </a:rPr>
              <a:t> ne </a:t>
            </a:r>
            <a:r>
              <a:rPr lang="en-US" sz="9600" dirty="0" err="1">
                <a:solidFill>
                  <a:srgbClr val="FF0000"/>
                </a:solidFill>
              </a:rPr>
              <a:t>mérite</a:t>
            </a:r>
            <a:r>
              <a:rPr lang="en-US" sz="9600" dirty="0">
                <a:solidFill>
                  <a:srgbClr val="FF0000"/>
                </a:solidFill>
              </a:rPr>
              <a:t> pas la tape </a:t>
            </a:r>
            <a:r>
              <a:rPr lang="en-US" sz="9600" dirty="0" err="1">
                <a:solidFill>
                  <a:srgbClr val="FF0000"/>
                </a:solidFill>
              </a:rPr>
              <a:t>qu’il</a:t>
            </a:r>
            <a:r>
              <a:rPr lang="en-US" sz="9600" dirty="0">
                <a:solidFill>
                  <a:srgbClr val="FF0000"/>
                </a:solidFill>
              </a:rPr>
              <a:t> a</a:t>
            </a:r>
          </a:p>
          <a:p>
            <a:pPr algn="l"/>
            <a:r>
              <a:rPr lang="en-US" sz="9600" dirty="0">
                <a:solidFill>
                  <a:srgbClr val="FF0000"/>
                </a:solidFill>
              </a:rPr>
              <a:t> reçue; au </a:t>
            </a:r>
            <a:r>
              <a:rPr lang="en-US" sz="9600" dirty="0" err="1">
                <a:solidFill>
                  <a:srgbClr val="FF0000"/>
                </a:solidFill>
              </a:rPr>
              <a:t>moins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c’est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mon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avis</a:t>
            </a:r>
            <a:r>
              <a:rPr lang="en-US" sz="9600" dirty="0">
                <a:solidFill>
                  <a:srgbClr val="FF0000"/>
                </a:solidFill>
              </a:rPr>
              <a:t> personnel. Sa </a:t>
            </a:r>
            <a:r>
              <a:rPr lang="en-US" sz="9600" dirty="0" err="1">
                <a:solidFill>
                  <a:srgbClr val="FF0000"/>
                </a:solidFill>
              </a:rPr>
              <a:t>mère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aurait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dû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l’avertir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avant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d’agir</a:t>
            </a:r>
            <a:endParaRPr lang="en-US" sz="9600" dirty="0">
              <a:solidFill>
                <a:srgbClr val="FF0000"/>
              </a:solidFill>
            </a:endParaRPr>
          </a:p>
          <a:p>
            <a:pPr algn="l"/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violemment</a:t>
            </a:r>
            <a:r>
              <a:rPr lang="en-US" sz="9600" dirty="0">
                <a:solidFill>
                  <a:srgbClr val="FF0000"/>
                </a:solidFill>
              </a:rPr>
              <a:t> avec </a:t>
            </a:r>
            <a:r>
              <a:rPr lang="en-US" sz="9600" dirty="0" err="1">
                <a:solidFill>
                  <a:srgbClr val="FF0000"/>
                </a:solidFill>
              </a:rPr>
              <a:t>lui</a:t>
            </a:r>
            <a:r>
              <a:rPr lang="en-US" sz="9600" dirty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sz="9600" dirty="0"/>
              <a:t>N.5</a:t>
            </a:r>
            <a:r>
              <a:rPr lang="en-US" sz="9600" dirty="0">
                <a:solidFill>
                  <a:srgbClr val="FF0000"/>
                </a:solidFill>
              </a:rPr>
              <a:t> a) Le </a:t>
            </a:r>
            <a:r>
              <a:rPr lang="en-US" sz="9600" dirty="0" err="1">
                <a:solidFill>
                  <a:srgbClr val="FF0000"/>
                </a:solidFill>
              </a:rPr>
              <a:t>pronom</a:t>
            </a:r>
            <a:r>
              <a:rPr lang="en-US" sz="9600" dirty="0">
                <a:solidFill>
                  <a:srgbClr val="FF0000"/>
                </a:solidFill>
              </a:rPr>
              <a:t> personnel “</a:t>
            </a:r>
            <a:r>
              <a:rPr lang="en-US" sz="9600" dirty="0" err="1">
                <a:solidFill>
                  <a:srgbClr val="FF0000"/>
                </a:solidFill>
              </a:rPr>
              <a:t>vous</a:t>
            </a:r>
            <a:r>
              <a:rPr lang="en-US" sz="9600" dirty="0">
                <a:solidFill>
                  <a:srgbClr val="FF0000"/>
                </a:solidFill>
              </a:rPr>
              <a:t>” </a:t>
            </a:r>
            <a:r>
              <a:rPr lang="en-US" sz="9600" dirty="0" err="1">
                <a:solidFill>
                  <a:srgbClr val="FF0000"/>
                </a:solidFill>
              </a:rPr>
              <a:t>désigne</a:t>
            </a:r>
            <a:r>
              <a:rPr lang="en-US" sz="9600" dirty="0">
                <a:solidFill>
                  <a:srgbClr val="FF0000"/>
                </a:solidFill>
              </a:rPr>
              <a:t> les </a:t>
            </a:r>
            <a:r>
              <a:rPr lang="en-US" sz="9600" dirty="0" err="1">
                <a:solidFill>
                  <a:srgbClr val="FF0000"/>
                </a:solidFill>
              </a:rPr>
              <a:t>lecteurs</a:t>
            </a:r>
            <a:r>
              <a:rPr lang="en-US" sz="9600" dirty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sz="9600" dirty="0">
                <a:solidFill>
                  <a:srgbClr val="FF0000"/>
                </a:solidFill>
              </a:rPr>
              <a:t>b) Dans le dernier </a:t>
            </a:r>
            <a:r>
              <a:rPr lang="en-US" sz="9600" dirty="0" err="1">
                <a:solidFill>
                  <a:srgbClr val="FF0000"/>
                </a:solidFill>
              </a:rPr>
              <a:t>paragraphe</a:t>
            </a:r>
            <a:r>
              <a:rPr lang="en-US" sz="9600" dirty="0">
                <a:solidFill>
                  <a:srgbClr val="FF0000"/>
                </a:solidFill>
              </a:rPr>
              <a:t>(l.28-33), le </a:t>
            </a:r>
            <a:r>
              <a:rPr lang="en-US" sz="9600" dirty="0" err="1">
                <a:solidFill>
                  <a:srgbClr val="FF0000"/>
                </a:solidFill>
              </a:rPr>
              <a:t>narrateur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emploie</a:t>
            </a:r>
            <a:r>
              <a:rPr lang="en-US" sz="9600" dirty="0">
                <a:solidFill>
                  <a:srgbClr val="FF0000"/>
                </a:solidFill>
              </a:rPr>
              <a:t> le </a:t>
            </a:r>
            <a:r>
              <a:rPr lang="en-US" sz="9600" dirty="0" err="1">
                <a:solidFill>
                  <a:srgbClr val="FF0000"/>
                </a:solidFill>
              </a:rPr>
              <a:t>pronom</a:t>
            </a:r>
            <a:r>
              <a:rPr lang="en-US" sz="9600" dirty="0">
                <a:solidFill>
                  <a:srgbClr val="FF0000"/>
                </a:solidFill>
              </a:rPr>
              <a:t> de la</a:t>
            </a:r>
          </a:p>
          <a:p>
            <a:pPr algn="l"/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deuxième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personne</a:t>
            </a:r>
            <a:r>
              <a:rPr lang="en-US" sz="9600" dirty="0">
                <a:solidFill>
                  <a:srgbClr val="FF0000"/>
                </a:solidFill>
              </a:rPr>
              <a:t> du </a:t>
            </a:r>
            <a:r>
              <a:rPr lang="en-US" sz="9600" dirty="0" err="1">
                <a:solidFill>
                  <a:srgbClr val="FF0000"/>
                </a:solidFill>
              </a:rPr>
              <a:t>singulier</a:t>
            </a:r>
            <a:r>
              <a:rPr lang="en-US" sz="9600" dirty="0">
                <a:solidFill>
                  <a:srgbClr val="FF0000"/>
                </a:solidFill>
              </a:rPr>
              <a:t>: </a:t>
            </a:r>
            <a:r>
              <a:rPr lang="en-US" sz="9600" dirty="0" err="1">
                <a:solidFill>
                  <a:srgbClr val="FF0000"/>
                </a:solidFill>
              </a:rPr>
              <a:t>tu,te,toi</a:t>
            </a:r>
            <a:r>
              <a:rPr lang="en-US" sz="9600" dirty="0">
                <a:solidFill>
                  <a:srgbClr val="FF0000"/>
                </a:solidFill>
              </a:rPr>
              <a:t>. Il </a:t>
            </a:r>
            <a:r>
              <a:rPr lang="en-US" sz="9600" dirty="0" err="1">
                <a:solidFill>
                  <a:srgbClr val="FF0000"/>
                </a:solidFill>
              </a:rPr>
              <a:t>raconte</a:t>
            </a:r>
            <a:r>
              <a:rPr lang="en-US" sz="9600" dirty="0">
                <a:solidFill>
                  <a:srgbClr val="FF0000"/>
                </a:solidFill>
              </a:rPr>
              <a:t> les </a:t>
            </a:r>
            <a:r>
              <a:rPr lang="en-US" sz="9600" dirty="0" err="1">
                <a:solidFill>
                  <a:srgbClr val="FF0000"/>
                </a:solidFill>
              </a:rPr>
              <a:t>évènements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en</a:t>
            </a:r>
            <a:endParaRPr lang="en-US" sz="9600" dirty="0">
              <a:solidFill>
                <a:srgbClr val="FF0000"/>
              </a:solidFill>
            </a:endParaRPr>
          </a:p>
          <a:p>
            <a:pPr algn="l"/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s’adressant</a:t>
            </a:r>
            <a:r>
              <a:rPr lang="en-US" sz="9600" dirty="0">
                <a:solidFill>
                  <a:srgbClr val="FF0000"/>
                </a:solidFill>
              </a:rPr>
              <a:t> à un </a:t>
            </a:r>
            <a:r>
              <a:rPr lang="en-US" sz="9600" dirty="0" err="1">
                <a:solidFill>
                  <a:srgbClr val="FF0000"/>
                </a:solidFill>
              </a:rPr>
              <a:t>ami</a:t>
            </a:r>
            <a:r>
              <a:rPr lang="en-US" sz="9600" dirty="0">
                <a:solidFill>
                  <a:srgbClr val="FF0000"/>
                </a:solidFill>
              </a:rPr>
              <a:t> intime .</a:t>
            </a:r>
          </a:p>
          <a:p>
            <a:pPr algn="l"/>
            <a:endParaRPr lang="en-US" sz="9600" dirty="0"/>
          </a:p>
          <a:p>
            <a:pPr algn="l"/>
            <a:r>
              <a:rPr lang="en-US" sz="9600" dirty="0"/>
              <a:t>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19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3B380-3D4A-4D30-8D86-F35CAD25DCC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55575"/>
            <a:ext cx="12067309" cy="655002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dirty="0">
                <a:solidFill>
                  <a:srgbClr val="FF0000"/>
                </a:solidFill>
              </a:rPr>
              <a:t>c) Le </a:t>
            </a:r>
            <a:r>
              <a:rPr lang="en-US" sz="2400" dirty="0" err="1">
                <a:solidFill>
                  <a:srgbClr val="FF0000"/>
                </a:solidFill>
              </a:rPr>
              <a:t>présent</a:t>
            </a:r>
            <a:r>
              <a:rPr lang="en-US" sz="2400" dirty="0">
                <a:solidFill>
                  <a:srgbClr val="FF0000"/>
                </a:solidFill>
              </a:rPr>
              <a:t> de </a:t>
            </a:r>
            <a:r>
              <a:rPr lang="en-US" sz="2400" dirty="0" err="1">
                <a:solidFill>
                  <a:srgbClr val="FF0000"/>
                </a:solidFill>
              </a:rPr>
              <a:t>l’indicatif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est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employé</a:t>
            </a:r>
            <a:r>
              <a:rPr lang="en-US" sz="2400" dirty="0">
                <a:solidFill>
                  <a:srgbClr val="FF0000"/>
                </a:solidFill>
              </a:rPr>
              <a:t> pour </a:t>
            </a:r>
            <a:r>
              <a:rPr lang="en-US" sz="2400" dirty="0" err="1">
                <a:solidFill>
                  <a:srgbClr val="FF0000"/>
                </a:solidFill>
              </a:rPr>
              <a:t>exprimer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FF0000"/>
                </a:solidFill>
              </a:rPr>
              <a:t>-La </a:t>
            </a:r>
            <a:r>
              <a:rPr lang="en-US" sz="2400" dirty="0" err="1">
                <a:solidFill>
                  <a:srgbClr val="FF0000"/>
                </a:solidFill>
              </a:rPr>
              <a:t>vérité</a:t>
            </a:r>
            <a:r>
              <a:rPr lang="en-US" sz="2400" dirty="0">
                <a:solidFill>
                  <a:srgbClr val="FF0000"/>
                </a:solidFill>
              </a:rPr>
              <a:t> Générale:”</a:t>
            </a:r>
            <a:r>
              <a:rPr lang="en-US" sz="2400" dirty="0" err="1">
                <a:solidFill>
                  <a:srgbClr val="FF0000"/>
                </a:solidFill>
              </a:rPr>
              <a:t>Quand</a:t>
            </a:r>
            <a:r>
              <a:rPr lang="en-US" sz="2400" dirty="0">
                <a:solidFill>
                  <a:srgbClr val="FF0000"/>
                </a:solidFill>
              </a:rPr>
              <a:t> ma </a:t>
            </a:r>
            <a:r>
              <a:rPr lang="en-US" sz="2400" dirty="0" err="1">
                <a:solidFill>
                  <a:srgbClr val="FF0000"/>
                </a:solidFill>
              </a:rPr>
              <a:t>mère</a:t>
            </a:r>
            <a:r>
              <a:rPr lang="en-US" sz="2400" dirty="0">
                <a:solidFill>
                  <a:srgbClr val="FF0000"/>
                </a:solidFill>
              </a:rPr>
              <a:t>….</a:t>
            </a:r>
            <a:r>
              <a:rPr lang="en-US" sz="2400" dirty="0" err="1">
                <a:solidFill>
                  <a:srgbClr val="FF0000"/>
                </a:solidFill>
              </a:rPr>
              <a:t>d’éclater</a:t>
            </a:r>
            <a:r>
              <a:rPr lang="en-US" sz="2400" dirty="0">
                <a:solidFill>
                  <a:srgbClr val="FF0000"/>
                </a:solidFill>
              </a:rPr>
              <a:t>”(l.19)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FF0000"/>
                </a:solidFill>
              </a:rPr>
              <a:t>-</a:t>
            </a:r>
            <a:r>
              <a:rPr lang="en-US" sz="2400" dirty="0" err="1">
                <a:solidFill>
                  <a:srgbClr val="FF0000"/>
                </a:solidFill>
              </a:rPr>
              <a:t>L’habitude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ou</a:t>
            </a:r>
            <a:r>
              <a:rPr lang="en-US" sz="2400" dirty="0">
                <a:solidFill>
                  <a:srgbClr val="FF0000"/>
                </a:solidFill>
              </a:rPr>
              <a:t> la </a:t>
            </a:r>
            <a:r>
              <a:rPr lang="en-US" sz="2400" dirty="0" err="1">
                <a:solidFill>
                  <a:srgbClr val="FF0000"/>
                </a:solidFill>
              </a:rPr>
              <a:t>répétition</a:t>
            </a:r>
            <a:r>
              <a:rPr lang="en-US" sz="2400" dirty="0">
                <a:solidFill>
                  <a:srgbClr val="FF0000"/>
                </a:solidFill>
              </a:rPr>
              <a:t>: “</a:t>
            </a:r>
            <a:r>
              <a:rPr lang="en-US" sz="2400" dirty="0" err="1">
                <a:solidFill>
                  <a:srgbClr val="FF0000"/>
                </a:solidFill>
              </a:rPr>
              <a:t>comme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elle</a:t>
            </a:r>
            <a:r>
              <a:rPr lang="en-US" sz="2400" dirty="0">
                <a:solidFill>
                  <a:srgbClr val="FF0000"/>
                </a:solidFill>
              </a:rPr>
              <a:t> fait </a:t>
            </a:r>
            <a:r>
              <a:rPr lang="en-US" sz="2400" dirty="0" err="1">
                <a:solidFill>
                  <a:srgbClr val="FF0000"/>
                </a:solidFill>
              </a:rPr>
              <a:t>d’habitude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quand</a:t>
            </a:r>
            <a:r>
              <a:rPr lang="en-US" sz="2400" dirty="0">
                <a:solidFill>
                  <a:srgbClr val="FF0000"/>
                </a:solidFill>
              </a:rPr>
              <a:t> je </a:t>
            </a:r>
            <a:r>
              <a:rPr lang="en-US" sz="2400" dirty="0" err="1">
                <a:solidFill>
                  <a:srgbClr val="FF0000"/>
                </a:solidFill>
              </a:rPr>
              <a:t>rentre</a:t>
            </a:r>
            <a:r>
              <a:rPr lang="en-US" sz="2400" dirty="0">
                <a:solidFill>
                  <a:srgbClr val="FF0000"/>
                </a:solidFill>
              </a:rPr>
              <a:t>” (l.14)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FF0000"/>
                </a:solidFill>
              </a:rPr>
              <a:t>-Le </a:t>
            </a:r>
            <a:r>
              <a:rPr lang="en-US" sz="2400" dirty="0" err="1">
                <a:solidFill>
                  <a:srgbClr val="FF0000"/>
                </a:solidFill>
              </a:rPr>
              <a:t>présent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d’énonciation</a:t>
            </a:r>
            <a:r>
              <a:rPr lang="en-US" sz="2400" dirty="0">
                <a:solidFill>
                  <a:srgbClr val="FF0000"/>
                </a:solidFill>
              </a:rPr>
              <a:t>: “</a:t>
            </a:r>
            <a:r>
              <a:rPr lang="en-US" sz="2400" dirty="0" err="1">
                <a:solidFill>
                  <a:srgbClr val="FF0000"/>
                </a:solidFill>
              </a:rPr>
              <a:t>Parce</a:t>
            </a:r>
            <a:r>
              <a:rPr lang="en-US" sz="2400" dirty="0">
                <a:solidFill>
                  <a:srgbClr val="FF0000"/>
                </a:solidFill>
              </a:rPr>
              <a:t> que </a:t>
            </a:r>
            <a:r>
              <a:rPr lang="en-US" sz="2400" dirty="0" err="1">
                <a:solidFill>
                  <a:srgbClr val="FF0000"/>
                </a:solidFill>
              </a:rPr>
              <a:t>j’habite</a:t>
            </a:r>
            <a:r>
              <a:rPr lang="en-US" sz="2400" dirty="0">
                <a:solidFill>
                  <a:srgbClr val="FF0000"/>
                </a:solidFill>
              </a:rPr>
              <a:t> au ….</a:t>
            </a:r>
            <a:r>
              <a:rPr lang="en-US" sz="2400" dirty="0" err="1">
                <a:solidFill>
                  <a:srgbClr val="FF0000"/>
                </a:solidFill>
              </a:rPr>
              <a:t>tous</a:t>
            </a:r>
            <a:r>
              <a:rPr lang="en-US" sz="2400" dirty="0">
                <a:solidFill>
                  <a:srgbClr val="FF0000"/>
                </a:solidFill>
              </a:rPr>
              <a:t>.”(l.12)</a:t>
            </a:r>
          </a:p>
          <a:p>
            <a:pPr marL="0" indent="0" algn="l">
              <a:buNone/>
            </a:pPr>
            <a:r>
              <a:rPr lang="en-US" sz="2400" dirty="0"/>
              <a:t>N.6 </a:t>
            </a:r>
            <a:r>
              <a:rPr lang="en-US" sz="2400" dirty="0">
                <a:solidFill>
                  <a:srgbClr val="FF0000"/>
                </a:solidFill>
              </a:rPr>
              <a:t>Le temps </a:t>
            </a:r>
            <a:r>
              <a:rPr lang="en-US" sz="2400" dirty="0" err="1">
                <a:solidFill>
                  <a:srgbClr val="FF0000"/>
                </a:solidFill>
              </a:rPr>
              <a:t>utilisé</a:t>
            </a:r>
            <a:r>
              <a:rPr lang="en-US" sz="2400" dirty="0">
                <a:solidFill>
                  <a:srgbClr val="FF0000"/>
                </a:solidFill>
              </a:rPr>
              <a:t> dans </a:t>
            </a:r>
            <a:r>
              <a:rPr lang="en-US" sz="2400" dirty="0" err="1">
                <a:solidFill>
                  <a:srgbClr val="FF0000"/>
                </a:solidFill>
              </a:rPr>
              <a:t>ce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texte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est</a:t>
            </a:r>
            <a:r>
              <a:rPr lang="en-US" sz="2400" dirty="0">
                <a:solidFill>
                  <a:srgbClr val="FF0000"/>
                </a:solidFill>
              </a:rPr>
              <a:t> le passé </a:t>
            </a:r>
            <a:r>
              <a:rPr lang="en-US" sz="2400" dirty="0" err="1">
                <a:solidFill>
                  <a:srgbClr val="FF0000"/>
                </a:solidFill>
              </a:rPr>
              <a:t>composé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considéré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comme</a:t>
            </a:r>
            <a:r>
              <a:rPr lang="en-US" sz="2400" dirty="0">
                <a:solidFill>
                  <a:srgbClr val="FF0000"/>
                </a:solidFill>
              </a:rPr>
              <a:t> le temps de la narration </a:t>
            </a:r>
            <a:r>
              <a:rPr lang="en-US" sz="2400" dirty="0" err="1">
                <a:solidFill>
                  <a:srgbClr val="FF0000"/>
                </a:solidFill>
              </a:rPr>
              <a:t>orale</a:t>
            </a:r>
            <a:r>
              <a:rPr lang="en-US" sz="2400" dirty="0">
                <a:solidFill>
                  <a:srgbClr val="FF0000"/>
                </a:solidFill>
              </a:rPr>
              <a:t> .</a:t>
            </a:r>
          </a:p>
          <a:p>
            <a:pPr marL="0" indent="0" algn="l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</a:p>
          <a:p>
            <a:pPr marL="0" indent="0" algn="l">
              <a:buNone/>
            </a:pPr>
            <a:endParaRPr lang="en-US" sz="2400" dirty="0"/>
          </a:p>
          <a:p>
            <a:pPr algn="l"/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721338-3D5F-4984-860E-B97B7D0133DD}"/>
              </a:ext>
            </a:extLst>
          </p:cNvPr>
          <p:cNvSpPr txBox="1"/>
          <p:nvPr/>
        </p:nvSpPr>
        <p:spPr>
          <a:xfrm>
            <a:off x="3048000" y="-15960923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2961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299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La tape (Livre p.22-23) corrigé (Au Coeur du texte)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tape Livre p.22-23  corrigé</dc:title>
  <dc:creator>Ghorayeb</dc:creator>
  <cp:lastModifiedBy>Ghorayeb</cp:lastModifiedBy>
  <cp:revision>8</cp:revision>
  <dcterms:created xsi:type="dcterms:W3CDTF">2021-10-16T17:37:31Z</dcterms:created>
  <dcterms:modified xsi:type="dcterms:W3CDTF">2021-10-16T17:49:17Z</dcterms:modified>
</cp:coreProperties>
</file>